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7" r:id="rId3"/>
    <p:sldId id="268" r:id="rId4"/>
    <p:sldId id="256" r:id="rId5"/>
    <p:sldId id="257" r:id="rId6"/>
    <p:sldId id="258" r:id="rId7"/>
    <p:sldId id="269" r:id="rId8"/>
    <p:sldId id="266" r:id="rId9"/>
    <p:sldId id="262" r:id="rId10"/>
    <p:sldId id="271"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9144000" cy="6597650"/>
          </a:xfrm>
          <a:prstGeom prst="rect">
            <a:avLst/>
          </a:prstGeom>
          <a:noFill/>
          <a:ln w="9525">
            <a:noFill/>
          </a:ln>
        </p:spPr>
      </p:pic>
      <p:sp>
        <p:nvSpPr>
          <p:cNvPr id="2051" name="Rectangle 3"/>
          <p:cNvSpPr>
            <a:spLocks noGrp="1" noChangeArrowheads="1"/>
          </p:cNvSpPr>
          <p:nvPr>
            <p:ph type="ctrTitle"/>
          </p:nvPr>
        </p:nvSpPr>
        <p:spPr>
          <a:xfrm>
            <a:off x="468313" y="620713"/>
            <a:ext cx="8207375"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469900" y="1843088"/>
            <a:ext cx="8212138" cy="981075"/>
          </a:xfrm>
        </p:spPr>
        <p:txBody>
          <a:bodyPr/>
          <a:lstStyle>
            <a:lvl1pPr marL="0" indent="0">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5BCAD085-E8A6-8845-BD4E-CB4CCA059FC4}" type="datetimeFigureOut">
              <a:rPr lang="en-US" smtClean="0"/>
            </a:fld>
            <a:endParaRPr lang="en-US"/>
          </a:p>
        </p:txBody>
      </p:sp>
      <p:sp>
        <p:nvSpPr>
          <p:cNvPr id="10" name="Rectangle 6"/>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C1FF6DA9-008F-8B48-92A6-B652298478BF}"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
            <a:ext cx="20574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
            <a:ext cx="60198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74750"/>
            <a:ext cx="40386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174750"/>
            <a:ext cx="40386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5BCAD085-E8A6-8845-BD4E-CB4CCA059FC4}"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5BCAD085-E8A6-8845-BD4E-CB4CCA059FC4}"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5BCAD085-E8A6-8845-BD4E-CB4CCA059FC4}"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2"/>
          <p:cNvPicPr>
            <a:picLocks noChangeAspect="1"/>
          </p:cNvPicPr>
          <p:nvPr/>
        </p:nvPicPr>
        <p:blipFill>
          <a:blip r:embed="rId12"/>
          <a:stretch>
            <a:fillRect/>
          </a:stretch>
        </p:blipFill>
        <p:spPr>
          <a:xfrm>
            <a:off x="0" y="0"/>
            <a:ext cx="9144000" cy="6858000"/>
          </a:xfrm>
          <a:prstGeom prst="rect">
            <a:avLst/>
          </a:prstGeom>
          <a:noFill/>
          <a:ln w="9525">
            <a:noFill/>
          </a:ln>
        </p:spPr>
      </p:pic>
      <p:sp>
        <p:nvSpPr>
          <p:cNvPr id="1027" name="Rectangle 3"/>
          <p:cNvSpPr>
            <a:spLocks noGrp="1"/>
          </p:cNvSpPr>
          <p:nvPr>
            <p:ph type="title"/>
          </p:nvPr>
        </p:nvSpPr>
        <p:spPr>
          <a:xfrm>
            <a:off x="457200" y="190500"/>
            <a:ext cx="82296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457200" y="1174750"/>
            <a:ext cx="82296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5BCAD085-E8A6-8845-BD4E-CB4CCA059FC4}" type="datetimeFigureOut">
              <a:rPr lang="en-US" smtClean="0"/>
            </a:fld>
            <a:endParaRPr lang="en-US"/>
          </a:p>
        </p:txBody>
      </p:sp>
      <p:sp>
        <p:nvSpPr>
          <p:cNvPr id="1030"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C1FF6DA9-008F-8B48-92A6-B652298478BF}"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tags" Target="../tags/tag1.xml"/><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tags" Target="../tags/tag2.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Box 1"/>
          <p:cNvSpPr txBox="1"/>
          <p:nvPr/>
        </p:nvSpPr>
        <p:spPr>
          <a:xfrm>
            <a:off x="2743200" y="640080"/>
            <a:ext cx="3657600" cy="731520"/>
          </a:xfrm>
          <a:prstGeom prst="rect">
            <a:avLst/>
          </a:prstGeom>
          <a:noFill/>
        </p:spPr>
        <p:txBody>
          <a:bodyPr wrap="none">
            <a:spAutoFit/>
          </a:bodyPr>
          <a:lstStyle/>
          <a:p>
            <a:pPr algn="ctr">
              <a:defRPr sz="2400" b="0"/>
            </a:pPr>
            <a:r>
              <a:t>Yankee Candle</a:t>
            </a:r>
          </a:p>
        </p:txBody>
      </p:sp>
      <p:sp>
        <p:nvSpPr>
          <p:cNvPr id="3" name="TextBox 2"/>
          <p:cNvSpPr txBox="1"/>
          <p:nvPr/>
        </p:nvSpPr>
        <p:spPr>
          <a:xfrm>
            <a:off x="1828800" y="1463040"/>
            <a:ext cx="5486400" cy="1371600"/>
          </a:xfrm>
          <a:prstGeom prst="rect">
            <a:avLst/>
          </a:prstGeom>
          <a:noFill/>
        </p:spPr>
        <p:txBody>
          <a:bodyPr wrap="none">
            <a:spAutoFit/>
          </a:bodyPr>
          <a:lstStyle/>
          <a:p>
            <a:pPr algn="ctr">
              <a:defRPr sz="4400" b="1"/>
            </a:pPr>
            <a:r>
              <a:t>A Day with Yankee</a:t>
            </a:r>
          </a:p>
        </p:txBody>
      </p:sp>
      <p:sp>
        <p:nvSpPr>
          <p:cNvPr id="4" name="TextBox 3"/>
          <p:cNvSpPr txBox="1"/>
          <p:nvPr/>
        </p:nvSpPr>
        <p:spPr>
          <a:xfrm>
            <a:off x="2286000" y="2560320"/>
            <a:ext cx="4572000" cy="914400"/>
          </a:xfrm>
          <a:prstGeom prst="rect">
            <a:avLst/>
          </a:prstGeom>
          <a:noFill/>
        </p:spPr>
        <p:txBody>
          <a:bodyPr wrap="none">
            <a:spAutoFit/>
          </a:bodyPr>
          <a:lstStyle/>
          <a:p>
            <a:pPr algn="ctr">
              <a:defRPr sz="2200" i="1"/>
            </a:pPr>
            <a:r>
              <a:t>A Softer Evening Starts Here</a:t>
            </a:r>
          </a:p>
        </p:txBody>
      </p:sp>
      <p:sp>
        <p:nvSpPr>
          <p:cNvPr id="5" name="Rectangle 4"/>
          <p:cNvSpPr/>
          <p:nvPr/>
        </p:nvSpPr>
        <p:spPr>
          <a:xfrm>
            <a:off x="1828800" y="3291840"/>
            <a:ext cx="5486400" cy="2286000"/>
          </a:xfrm>
          <a:prstGeom prst="rect">
            <a:avLst/>
          </a:prstGeom>
          <a:noFill/>
          <a:ln>
            <a:solidFill>
              <a:srgbClr val="787878"/>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800"/>
            </a:pPr>
            <a:r>
              <a:t>Insert Video Here:</a:t>
            </a:r>
            <a:br/>
            <a:r>
              <a:t>Kemi – 'A Day That Never Stops'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Box 1"/>
          <p:cNvSpPr txBox="1"/>
          <p:nvPr/>
        </p:nvSpPr>
        <p:spPr>
          <a:xfrm>
            <a:off x="1520508" y="731520"/>
            <a:ext cx="6102985" cy="706755"/>
          </a:xfrm>
          <a:prstGeom prst="rect">
            <a:avLst/>
          </a:prstGeom>
          <a:noFill/>
        </p:spPr>
        <p:txBody>
          <a:bodyPr wrap="none">
            <a:spAutoFit/>
          </a:bodyPr>
          <a:lstStyle/>
          <a:p>
            <a:pPr algn="ctr">
              <a:defRPr sz="4000" b="1"/>
            </a:pPr>
            <a:r>
              <a:t>THE CANDLE SCENTRE</a:t>
            </a:r>
            <a:r>
              <a:rPr lang="en-GB"/>
              <a:t> BRIEF</a:t>
            </a:r>
            <a:endParaRPr lang="en-GB"/>
          </a:p>
        </p:txBody>
      </p:sp>
      <p:sp>
        <p:nvSpPr>
          <p:cNvPr id="3" name="Rectangle 2"/>
          <p:cNvSpPr/>
          <p:nvPr/>
        </p:nvSpPr>
        <p:spPr>
          <a:xfrm>
            <a:off x="4389120" y="1463040"/>
            <a:ext cx="1097280" cy="73152"/>
          </a:xfrm>
          <a:prstGeom prst="rect">
            <a:avLst/>
          </a:prstGeom>
          <a:solidFill>
            <a:srgbClr val="0080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389120" y="1828800"/>
            <a:ext cx="3657600" cy="457200"/>
          </a:xfrm>
          <a:prstGeom prst="rect">
            <a:avLst/>
          </a:prstGeom>
          <a:noFill/>
        </p:spPr>
        <p:txBody>
          <a:bodyPr wrap="none">
            <a:spAutoFit/>
          </a:bodyPr>
          <a:lstStyle/>
          <a:p>
            <a:pPr>
              <a:defRPr sz="1800" b="1"/>
            </a:pPr>
            <a:r>
              <a:t>DIGITAL PROMOTIONAL BRIEF 2</a:t>
            </a:r>
          </a:p>
        </p:txBody>
      </p:sp>
      <p:sp>
        <p:nvSpPr>
          <p:cNvPr id="5" name="TextBox 4"/>
          <p:cNvSpPr txBox="1"/>
          <p:nvPr/>
        </p:nvSpPr>
        <p:spPr>
          <a:xfrm>
            <a:off x="1193165" y="2377440"/>
            <a:ext cx="6758940" cy="3230245"/>
          </a:xfrm>
          <a:prstGeom prst="rect">
            <a:avLst/>
          </a:prstGeom>
          <a:noFill/>
        </p:spPr>
        <p:txBody>
          <a:bodyPr wrap="square">
            <a:spAutoFit/>
          </a:bodyPr>
          <a:lstStyle/>
          <a:p>
            <a:pPr>
              <a:defRPr sz="1600"/>
            </a:pPr>
            <a:r>
              <a:t>The Candle Scentre launched their Yankee Candle business in 2007 and have been enjoying serving their loyal customers new and old. They have achieved accreditation by becoming one of Yankee Candle’s Destination Stores. This means they carry a large Yankee Candle range and a wide variety of accessories. They were awarded Star Store in 2015 for great customer service and excellent knowledge of the product.</a:t>
            </a:r>
          </a:p>
          <a:p/>
          <a:p>
            <a:r>
              <a:t>The Candle Scentre are now looking to create a social media profile on your recommended platform where they can promote their products and engage with their target audience of adult women aged 25–44. They would also like you to produce some digital content for your chosen social media platform.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Box 1"/>
          <p:cNvSpPr txBox="1"/>
          <p:nvPr/>
        </p:nvSpPr>
        <p:spPr>
          <a:xfrm>
            <a:off x="1828800" y="1828800"/>
            <a:ext cx="5486400" cy="1371600"/>
          </a:xfrm>
          <a:prstGeom prst="rect">
            <a:avLst/>
          </a:prstGeom>
          <a:noFill/>
        </p:spPr>
        <p:txBody>
          <a:bodyPr wrap="none">
            <a:spAutoFit/>
          </a:bodyPr>
          <a:lstStyle/>
          <a:p>
            <a:pPr algn="ctr">
              <a:defRPr sz="4000" b="1"/>
            </a:pPr>
            <a:r>
              <a:t>The Candle Scentre</a:t>
            </a:r>
          </a:p>
          <a:p>
            <a:r>
              <a:t>Digital Promotion Campaign</a:t>
            </a:r>
          </a:p>
        </p:txBody>
      </p:sp>
      <p:pic>
        <p:nvPicPr>
          <p:cNvPr id="3" name="Picture 2" descr="1000012859.jpg"/>
          <p:cNvPicPr>
            <a:picLocks noChangeAspect="1"/>
          </p:cNvPicPr>
          <p:nvPr/>
        </p:nvPicPr>
        <p:blipFill>
          <a:blip r:embed="rId1"/>
          <a:stretch>
            <a:fillRect/>
          </a:stretch>
        </p:blipFill>
        <p:spPr>
          <a:xfrm>
            <a:off x="3657600" y="3200400"/>
            <a:ext cx="1828800" cy="1371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lstStyle/>
          <a:p>
            <a:r>
              <a:t>Aim of the Project</a:t>
            </a:r>
          </a:p>
        </p:txBody>
      </p:sp>
      <p:sp>
        <p:nvSpPr>
          <p:cNvPr id="3" name="Content Placeholder 2"/>
          <p:cNvSpPr>
            <a:spLocks noGrp="1"/>
          </p:cNvSpPr>
          <p:nvPr>
            <p:ph idx="1"/>
          </p:nvPr>
        </p:nvSpPr>
        <p:spPr>
          <a:xfrm>
            <a:off x="0" y="1600200"/>
            <a:ext cx="5028565" cy="4526280"/>
          </a:xfrm>
        </p:spPr>
        <p:txBody>
          <a:bodyPr>
            <a:normAutofit lnSpcReduction="10000"/>
          </a:bodyPr>
          <a:lstStyle/>
          <a:p/>
          <a:p>
            <a:r>
              <a:t>Launch first social media presence</a:t>
            </a:r>
          </a:p>
          <a:p>
            <a:r>
              <a:t>Promote Yankee Candle to women 25–44</a:t>
            </a:r>
          </a:p>
          <a:p>
            <a:r>
              <a:t>Increase brand awareness and engagement</a:t>
            </a:r>
          </a:p>
          <a:p>
            <a:r>
              <a:t>Modernise promotional strategy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457200" y="274955"/>
            <a:ext cx="4572000" cy="375285"/>
          </a:xfrm>
        </p:spPr>
        <p:txBody>
          <a:bodyPr>
            <a:normAutofit fontScale="90000"/>
          </a:bodyPr>
          <a:lstStyle/>
          <a:p>
            <a:r>
              <a:rPr sz="2000"/>
              <a:t>Target Audience Lifestyle</a:t>
            </a:r>
            <a:endParaRPr sz="2000"/>
          </a:p>
        </p:txBody>
      </p:sp>
      <p:sp>
        <p:nvSpPr>
          <p:cNvPr id="3" name="Content Placeholder 2"/>
          <p:cNvSpPr>
            <a:spLocks noGrp="1"/>
          </p:cNvSpPr>
          <p:nvPr>
            <p:ph idx="1"/>
          </p:nvPr>
        </p:nvSpPr>
        <p:spPr>
          <a:xfrm>
            <a:off x="457200" y="1600200"/>
            <a:ext cx="4572000" cy="2327910"/>
          </a:xfrm>
        </p:spPr>
        <p:txBody>
          <a:bodyPr>
            <a:normAutofit fontScale="60000"/>
          </a:bodyPr>
          <a:lstStyle/>
          <a:p/>
          <a:p>
            <a:r>
              <a:t>Wellness-focused and socially active</a:t>
            </a:r>
          </a:p>
          <a:p>
            <a:r>
              <a:t>Value self-care and relaxation</a:t>
            </a:r>
          </a:p>
          <a:p>
            <a:r>
              <a:t>Use candles for atmosphere and ritual</a:t>
            </a:r>
          </a:p>
          <a:p>
            <a:r>
              <a:t>Active on Instagram</a:t>
            </a:r>
          </a:p>
        </p:txBody>
      </p:sp>
      <p:pic>
        <p:nvPicPr>
          <p:cNvPr id="4" name="Picture 3" descr="Golden hour relaxation with tropical decor.png"/>
          <p:cNvPicPr>
            <a:picLocks noChangeAspect="1"/>
          </p:cNvPicPr>
          <p:nvPr/>
        </p:nvPicPr>
        <p:blipFill>
          <a:blip r:embed="rId2"/>
          <a:stretch>
            <a:fillRect/>
          </a:stretch>
        </p:blipFill>
        <p:spPr>
          <a:xfrm>
            <a:off x="6136640" y="688975"/>
            <a:ext cx="3007360" cy="2599690"/>
          </a:xfrm>
          <a:prstGeom prst="rect">
            <a:avLst/>
          </a:prstGeom>
        </p:spPr>
      </p:pic>
      <p:sp>
        <p:nvSpPr>
          <p:cNvPr id="5" name="Rectangles 4"/>
          <p:cNvSpPr/>
          <p:nvPr/>
        </p:nvSpPr>
        <p:spPr>
          <a:xfrm>
            <a:off x="0" y="3945255"/>
            <a:ext cx="5939155" cy="2798445"/>
          </a:xfrm>
          <a:prstGeom prst="rect">
            <a:avLst/>
          </a:prstGeom>
          <a:gradFill flip="none">
            <a:gsLst>
              <a:gs pos="50000">
                <a:schemeClr val="accent4"/>
              </a:gs>
              <a:gs pos="0">
                <a:schemeClr val="accent4">
                  <a:lumMod val="25000"/>
                  <a:lumOff val="75000"/>
                </a:schemeClr>
              </a:gs>
              <a:gs pos="100000">
                <a:schemeClr val="accent4">
                  <a:lumMod val="85000"/>
                </a:schemeClr>
              </a:gs>
            </a:gsLst>
            <a:lin ang="5400000" scaled="0"/>
          </a:gradFill>
        </p:spPr>
        <p:style>
          <a:lnRef idx="0">
            <a:srgbClr val="FFFFFF"/>
          </a:lnRef>
          <a:fillRef idx="1">
            <a:schemeClr val="accent1"/>
          </a:fillRef>
          <a:effectRef idx="0">
            <a:srgbClr val="FFFFFF"/>
          </a:effectRef>
          <a:fontRef idx="minor">
            <a:schemeClr val="lt1"/>
          </a:fontRef>
        </p:style>
        <p:txBody>
          <a:bodyPr wrap="square" rtlCol="0" anchor="ctr"/>
          <a:lstStyle/>
          <a:p>
            <a:pPr algn="ctr">
              <a:defRPr sz="1800" b="1"/>
            </a:pPr>
            <a:r>
              <a:t>Audience Profile</a:t>
            </a:r>
          </a:p>
          <a:p>
            <a:pPr lvl="1" algn="ctr">
              <a:defRPr sz="1200"/>
            </a:pPr>
            <a:r>
              <a:t>Age 25–44 primary (45–60 secondary)</a:t>
            </a:r>
          </a:p>
          <a:p>
            <a:pPr lvl="1" algn="ctr">
              <a:defRPr sz="1200"/>
            </a:pPr>
            <a:r>
              <a:t>Predominantly female</a:t>
            </a:r>
          </a:p>
          <a:p>
            <a:pPr lvl="1" algn="ctr">
              <a:defRPr sz="1200"/>
            </a:pPr>
            <a:r>
              <a:t>Urban &amp; suburban UK</a:t>
            </a:r>
          </a:p>
          <a:p>
            <a:pPr lvl="1" algn="ctr">
              <a:defRPr sz="1200"/>
            </a:pPr>
            <a:r>
              <a:t>Middle income professionals</a:t>
            </a:r>
          </a:p>
          <a:p>
            <a:pPr lvl="1" algn="ctr">
              <a:defRPr sz="1200"/>
            </a:pPr>
            <a:r>
              <a:t>University educated</a:t>
            </a:r>
          </a:p>
          <a:p>
            <a:pPr lvl="1" algn="ctr">
              <a:defRPr sz="1200"/>
            </a:pPr>
            <a:r>
              <a:t>Young professionals, couples, mothers</a:t>
            </a:r>
          </a:p>
        </p:txBody>
      </p:sp>
      <p:sp>
        <p:nvSpPr>
          <p:cNvPr id="6" name="TextBox 2"/>
          <p:cNvSpPr txBox="1"/>
          <p:nvPr/>
        </p:nvSpPr>
        <p:spPr>
          <a:xfrm>
            <a:off x="457200" y="668020"/>
            <a:ext cx="7315200" cy="914400"/>
          </a:xfrm>
          <a:prstGeom prst="rect">
            <a:avLst/>
          </a:prstGeom>
          <a:noFill/>
        </p:spPr>
        <p:txBody>
          <a:bodyPr wrap="none">
            <a:spAutoFit/>
          </a:bodyPr>
          <a:lstStyle/>
          <a:p>
            <a:pPr>
              <a:defRPr sz="3000" b="1">
                <a:solidFill>
                  <a:srgbClr val="3C3228"/>
                </a:solidFill>
              </a:defRPr>
            </a:pPr>
            <a:r>
              <a:t>Demographics – Who They Are</a:t>
            </a:r>
          </a:p>
        </p:txBody>
      </p:sp>
      <p:pic>
        <p:nvPicPr>
          <p:cNvPr id="7" name="Picture 6" descr="full_gender.png"/>
          <p:cNvPicPr>
            <a:picLocks noChangeAspect="1"/>
          </p:cNvPicPr>
          <p:nvPr/>
        </p:nvPicPr>
        <p:blipFill>
          <a:blip r:embed="rId3"/>
          <a:stretch>
            <a:fillRect/>
          </a:stretch>
        </p:blipFill>
        <p:spPr>
          <a:xfrm>
            <a:off x="5940425" y="5052060"/>
            <a:ext cx="3199130" cy="1691640"/>
          </a:xfrm>
          <a:prstGeom prst="rect">
            <a:avLst/>
          </a:prstGeom>
        </p:spPr>
      </p:pic>
      <p:pic>
        <p:nvPicPr>
          <p:cNvPr id="8" name="Picture 7" descr="full_age.png"/>
          <p:cNvPicPr>
            <a:picLocks noChangeAspect="1"/>
          </p:cNvPicPr>
          <p:nvPr/>
        </p:nvPicPr>
        <p:blipFill>
          <a:blip r:embed="rId4"/>
          <a:stretch>
            <a:fillRect/>
          </a:stretch>
        </p:blipFill>
        <p:spPr>
          <a:xfrm>
            <a:off x="5943600" y="3254375"/>
            <a:ext cx="3200400" cy="17976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 1"/>
          <p:cNvSpPr/>
          <p:nvPr/>
        </p:nvSpPr>
        <p:spPr>
          <a:xfrm>
            <a:off x="0" y="0"/>
            <a:ext cx="9144000" cy="6858000"/>
          </a:xfrm>
          <a:prstGeom prst="rect">
            <a:avLst/>
          </a:prstGeom>
          <a:solidFill>
            <a:srgbClr val="F5ECD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731520" y="457200"/>
            <a:ext cx="7315200" cy="914400"/>
          </a:xfrm>
          <a:prstGeom prst="rect">
            <a:avLst/>
          </a:prstGeom>
          <a:noFill/>
        </p:spPr>
        <p:txBody>
          <a:bodyPr wrap="none">
            <a:spAutoFit/>
          </a:bodyPr>
          <a:lstStyle/>
          <a:p>
            <a:pPr>
              <a:defRPr sz="3000" b="1">
                <a:solidFill>
                  <a:srgbClr val="3C3228"/>
                </a:solidFill>
              </a:defRPr>
            </a:pPr>
            <a:r>
              <a:t>Psychographics – How They Think &amp; Live</a:t>
            </a:r>
          </a:p>
        </p:txBody>
      </p:sp>
      <p:sp>
        <p:nvSpPr>
          <p:cNvPr id="4" name="Rounded Rectangle 3"/>
          <p:cNvSpPr/>
          <p:nvPr/>
        </p:nvSpPr>
        <p:spPr>
          <a:xfrm>
            <a:off x="731520" y="1280160"/>
            <a:ext cx="7772400" cy="3200400"/>
          </a:xfrm>
          <a:prstGeom prst="roundRect">
            <a:avLst/>
          </a:prstGeom>
          <a:solidFill>
            <a:srgbClr val="FFF8EB"/>
          </a:solidFill>
          <a:ln>
            <a:solidFill>
              <a:srgbClr val="C98F3F"/>
            </a:solidFill>
          </a:ln>
        </p:spPr>
        <p:style>
          <a:lnRef idx="1">
            <a:schemeClr val="accent1"/>
          </a:lnRef>
          <a:fillRef idx="3">
            <a:schemeClr val="accent1"/>
          </a:fillRef>
          <a:effectRef idx="2">
            <a:schemeClr val="accent1"/>
          </a:effectRef>
          <a:fontRef idx="minor">
            <a:schemeClr val="lt1"/>
          </a:fontRef>
        </p:style>
        <p:txBody>
          <a:bodyPr wrap="square" rtlCol="0" anchor="ctr"/>
          <a:lstStyle/>
          <a:p>
            <a:pPr algn="ctr">
              <a:defRPr sz="1800" b="1"/>
            </a:pPr>
            <a:r>
              <a:rPr sz="2400">
                <a:ln w="15875">
                  <a:gradFill>
                    <a:gsLst>
                      <a:gs pos="0">
                        <a:schemeClr val="accent1">
                          <a:hueMod val="80000"/>
                        </a:schemeClr>
                      </a:gs>
                      <a:gs pos="100000">
                        <a:schemeClr val="accent1"/>
                      </a:gs>
                    </a:gsLst>
                    <a:lin ang="2700000" scaled="1"/>
                  </a:gradFill>
                </a:ln>
                <a:noFill/>
                <a:effectLst/>
                <a:sym typeface="+mn-ea"/>
              </a:rPr>
              <a:t>Mindset &amp; Behaviour</a:t>
            </a:r>
            <a:endParaRPr sz="2400">
              <a:ln w="15875">
                <a:gradFill>
                  <a:gsLst>
                    <a:gs pos="0">
                      <a:schemeClr val="accent1">
                        <a:hueMod val="80000"/>
                      </a:schemeClr>
                    </a:gs>
                    <a:gs pos="100000">
                      <a:schemeClr val="accent1"/>
                    </a:gs>
                  </a:gsLst>
                  <a:lin ang="2700000" scaled="1"/>
                </a:gradFill>
              </a:ln>
              <a:noFill/>
              <a:effectLst/>
            </a:endParaRPr>
          </a:p>
          <a:p>
            <a:pPr lvl="1" algn="ctr">
              <a:defRPr sz="1200"/>
            </a:pPr>
            <a:r>
              <a:rPr sz="2400">
                <a:ln w="15875">
                  <a:gradFill>
                    <a:gsLst>
                      <a:gs pos="0">
                        <a:schemeClr val="accent1">
                          <a:hueMod val="80000"/>
                        </a:schemeClr>
                      </a:gs>
                      <a:gs pos="100000">
                        <a:schemeClr val="accent1"/>
                      </a:gs>
                    </a:gsLst>
                    <a:lin ang="2700000" scaled="1"/>
                  </a:gradFill>
                </a:ln>
                <a:noFill/>
                <a:effectLst/>
                <a:sym typeface="+mn-ea"/>
              </a:rPr>
              <a:t>Value calm &amp; balance</a:t>
            </a:r>
            <a:endParaRPr sz="2400">
              <a:ln w="15875">
                <a:gradFill>
                  <a:gsLst>
                    <a:gs pos="0">
                      <a:schemeClr val="accent1">
                        <a:hueMod val="80000"/>
                      </a:schemeClr>
                    </a:gs>
                    <a:gs pos="100000">
                      <a:schemeClr val="accent1"/>
                    </a:gs>
                  </a:gsLst>
                  <a:lin ang="2700000" scaled="1"/>
                </a:gradFill>
              </a:ln>
              <a:noFill/>
              <a:effectLst/>
            </a:endParaRPr>
          </a:p>
          <a:p>
            <a:pPr lvl="1" algn="ctr">
              <a:defRPr sz="1200"/>
            </a:pPr>
            <a:r>
              <a:rPr sz="2400">
                <a:ln w="15875">
                  <a:gradFill>
                    <a:gsLst>
                      <a:gs pos="0">
                        <a:schemeClr val="accent1">
                          <a:hueMod val="80000"/>
                        </a:schemeClr>
                      </a:gs>
                      <a:gs pos="100000">
                        <a:schemeClr val="accent1"/>
                      </a:gs>
                    </a:gsLst>
                    <a:lin ang="2700000" scaled="1"/>
                  </a:gradFill>
                </a:ln>
                <a:noFill/>
                <a:effectLst/>
                <a:sym typeface="+mn-ea"/>
              </a:rPr>
              <a:t>Self-care is essential</a:t>
            </a:r>
            <a:endParaRPr sz="2400">
              <a:ln w="15875">
                <a:gradFill>
                  <a:gsLst>
                    <a:gs pos="0">
                      <a:schemeClr val="accent1">
                        <a:hueMod val="80000"/>
                      </a:schemeClr>
                    </a:gs>
                    <a:gs pos="100000">
                      <a:schemeClr val="accent1"/>
                    </a:gs>
                  </a:gsLst>
                  <a:lin ang="2700000" scaled="1"/>
                </a:gradFill>
              </a:ln>
              <a:noFill/>
              <a:effectLst/>
            </a:endParaRPr>
          </a:p>
          <a:p>
            <a:pPr lvl="1" algn="ctr">
              <a:defRPr sz="1200"/>
            </a:pPr>
            <a:r>
              <a:rPr sz="2400">
                <a:ln w="15875">
                  <a:gradFill>
                    <a:gsLst>
                      <a:gs pos="0">
                        <a:schemeClr val="accent1">
                          <a:hueMod val="80000"/>
                        </a:schemeClr>
                      </a:gs>
                      <a:gs pos="100000">
                        <a:schemeClr val="accent1"/>
                      </a:gs>
                    </a:gsLst>
                    <a:lin ang="2700000" scaled="1"/>
                  </a:gradFill>
                </a:ln>
                <a:noFill/>
                <a:effectLst/>
                <a:sym typeface="+mn-ea"/>
              </a:rPr>
              <a:t>Create welcoming homes</a:t>
            </a:r>
            <a:endParaRPr sz="2400">
              <a:ln w="15875">
                <a:gradFill>
                  <a:gsLst>
                    <a:gs pos="0">
                      <a:schemeClr val="accent1">
                        <a:hueMod val="80000"/>
                      </a:schemeClr>
                    </a:gs>
                    <a:gs pos="100000">
                      <a:schemeClr val="accent1"/>
                    </a:gs>
                  </a:gsLst>
                  <a:lin ang="2700000" scaled="1"/>
                </a:gradFill>
              </a:ln>
              <a:noFill/>
              <a:effectLst/>
            </a:endParaRPr>
          </a:p>
          <a:p>
            <a:pPr lvl="1" algn="ctr">
              <a:defRPr sz="1200"/>
            </a:pPr>
            <a:r>
              <a:rPr sz="2400">
                <a:ln w="15875">
                  <a:gradFill>
                    <a:gsLst>
                      <a:gs pos="0">
                        <a:schemeClr val="accent1">
                          <a:hueMod val="80000"/>
                        </a:schemeClr>
                      </a:gs>
                      <a:gs pos="100000">
                        <a:schemeClr val="accent1"/>
                      </a:gs>
                    </a:gsLst>
                    <a:lin ang="2700000" scaled="1"/>
                  </a:gradFill>
                </a:ln>
                <a:noFill/>
                <a:effectLst/>
                <a:sym typeface="+mn-ea"/>
              </a:rPr>
              <a:t>Host gatherings &amp; brunch</a:t>
            </a:r>
            <a:endParaRPr sz="2400">
              <a:ln w="15875">
                <a:gradFill>
                  <a:gsLst>
                    <a:gs pos="0">
                      <a:schemeClr val="accent1">
                        <a:hueMod val="80000"/>
                      </a:schemeClr>
                    </a:gs>
                    <a:gs pos="100000">
                      <a:schemeClr val="accent1"/>
                    </a:gs>
                  </a:gsLst>
                  <a:lin ang="2700000" scaled="1"/>
                </a:gradFill>
              </a:ln>
              <a:noFill/>
              <a:effectLst/>
            </a:endParaRPr>
          </a:p>
          <a:p>
            <a:pPr lvl="1" algn="ctr">
              <a:defRPr sz="1200"/>
            </a:pPr>
            <a:r>
              <a:rPr sz="2400">
                <a:ln w="15875">
                  <a:gradFill>
                    <a:gsLst>
                      <a:gs pos="0">
                        <a:schemeClr val="accent1">
                          <a:hueMod val="80000"/>
                        </a:schemeClr>
                      </a:gs>
                      <a:gs pos="100000">
                        <a:schemeClr val="accent1"/>
                      </a:gs>
                    </a:gsLst>
                    <a:lin ang="2700000" scaled="1"/>
                  </a:gradFill>
                </a:ln>
                <a:noFill/>
                <a:effectLst/>
                <a:sym typeface="+mn-ea"/>
              </a:rPr>
              <a:t>Emotion-driven buyers</a:t>
            </a:r>
            <a:endParaRPr sz="2400">
              <a:ln w="15875">
                <a:gradFill>
                  <a:gsLst>
                    <a:gs pos="0">
                      <a:schemeClr val="accent1">
                        <a:hueMod val="80000"/>
                      </a:schemeClr>
                    </a:gs>
                    <a:gs pos="100000">
                      <a:schemeClr val="accent1"/>
                    </a:gs>
                  </a:gsLst>
                  <a:lin ang="2700000" scaled="1"/>
                </a:gradFill>
              </a:ln>
              <a:noFill/>
              <a:effectLst/>
            </a:endParaRPr>
          </a:p>
          <a:p>
            <a:pPr lvl="1" algn="ctr">
              <a:defRPr sz="1200"/>
            </a:pPr>
            <a:r>
              <a:rPr sz="2400">
                <a:ln w="15875">
                  <a:gradFill>
                    <a:gsLst>
                      <a:gs pos="0">
                        <a:schemeClr val="accent1">
                          <a:hueMod val="80000"/>
                        </a:schemeClr>
                      </a:gs>
                      <a:gs pos="100000">
                        <a:schemeClr val="accent1"/>
                      </a:gs>
                    </a:gsLst>
                    <a:lin ang="2700000" scaled="1"/>
                  </a:gradFill>
                </a:ln>
                <a:noFill/>
                <a:effectLst/>
                <a:sym typeface="+mn-ea"/>
              </a:rPr>
              <a:t>Influenced by Instagram aesthetics</a:t>
            </a:r>
            <a:endParaRPr lang="en-GB" sz="2400">
              <a:ln w="15875">
                <a:gradFill>
                  <a:gsLst>
                    <a:gs pos="0">
                      <a:schemeClr val="accent1">
                        <a:hueMod val="80000"/>
                      </a:schemeClr>
                    </a:gs>
                    <a:gs pos="100000">
                      <a:schemeClr val="accent1"/>
                    </a:gs>
                  </a:gsLst>
                  <a:lin ang="2700000" scaled="1"/>
                </a:gradFill>
              </a:ln>
              <a:noFill/>
              <a:effectLst/>
            </a:endParaRPr>
          </a:p>
        </p:txBody>
      </p:sp>
      <p:pic>
        <p:nvPicPr>
          <p:cNvPr id="5" name="Picture 4" descr="A_photograph_captures_two_women_on_an_outdoor_balc.png"/>
          <p:cNvPicPr>
            <a:picLocks noChangeAspect="1"/>
          </p:cNvPicPr>
          <p:nvPr/>
        </p:nvPicPr>
        <p:blipFill>
          <a:blip r:embed="rId1"/>
          <a:stretch>
            <a:fillRect/>
          </a:stretch>
        </p:blipFill>
        <p:spPr>
          <a:xfrm>
            <a:off x="1828800" y="4572000"/>
            <a:ext cx="5486400" cy="5486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extBox 1"/>
          <p:cNvSpPr txBox="1"/>
          <p:nvPr/>
        </p:nvSpPr>
        <p:spPr>
          <a:xfrm>
            <a:off x="868680" y="74295"/>
            <a:ext cx="5486400" cy="810895"/>
          </a:xfrm>
          <a:prstGeom prst="rect">
            <a:avLst/>
          </a:prstGeom>
          <a:noFill/>
        </p:spPr>
        <p:txBody>
          <a:bodyPr wrap="none">
            <a:noAutofit/>
          </a:bodyPr>
          <a:lstStyle/>
          <a:p>
            <a:pPr algn="ctr">
              <a:defRPr sz="4800" b="1"/>
            </a:pPr>
            <a:r>
              <a:t>Noel's Ideas</a:t>
            </a:r>
          </a:p>
        </p:txBody>
      </p:sp>
      <p:pic>
        <p:nvPicPr>
          <p:cNvPr id="3" name="Picture 2" descr="Relaxed sunset massage on the balcony"/>
          <p:cNvPicPr>
            <a:picLocks noChangeAspect="1"/>
          </p:cNvPicPr>
          <p:nvPr/>
        </p:nvPicPr>
        <p:blipFill>
          <a:blip r:embed="rId2"/>
          <a:stretch>
            <a:fillRect/>
          </a:stretch>
        </p:blipFill>
        <p:spPr>
          <a:xfrm>
            <a:off x="323215" y="1402080"/>
            <a:ext cx="2024380" cy="1852930"/>
          </a:xfrm>
          <a:prstGeom prst="rect">
            <a:avLst/>
          </a:prstGeom>
        </p:spPr>
      </p:pic>
      <p:pic>
        <p:nvPicPr>
          <p:cNvPr id="7" name="Picture 6" descr="Exercising with a grapefruit-scented ambiance"/>
          <p:cNvPicPr>
            <a:picLocks noChangeAspect="1"/>
          </p:cNvPicPr>
          <p:nvPr/>
        </p:nvPicPr>
        <p:blipFill>
          <a:blip r:embed="rId3"/>
          <a:stretch>
            <a:fillRect/>
          </a:stretch>
        </p:blipFill>
        <p:spPr>
          <a:xfrm>
            <a:off x="2397125" y="1402080"/>
            <a:ext cx="2628900" cy="2367915"/>
          </a:xfrm>
          <a:prstGeom prst="rect">
            <a:avLst/>
          </a:prstGeom>
        </p:spPr>
      </p:pic>
      <p:pic>
        <p:nvPicPr>
          <p:cNvPr id="8" name="2026-02-12-085008061">
            <a:hlinkClick r:id="" action="ppaction://media"/>
          </p:cNvPr>
          <p:cNvPicPr/>
          <p:nvPr>
            <a:videoFile r:link="rId4"/>
            <p:extLst>
              <p:ext uri="{DAA4B4D4-6D71-4841-9C94-3DE7FCFB9230}">
                <p14:media xmlns:p14="http://schemas.microsoft.com/office/powerpoint/2010/main" r:embed="rId5"/>
              </p:ext>
            </p:extLst>
            <p:custDataLst>
              <p:tags r:id="rId6"/>
            </p:custDataLst>
          </p:nvPr>
        </p:nvPicPr>
        <p:blipFill>
          <a:blip r:embed="rId7"/>
          <a:stretch>
            <a:fillRect/>
          </a:stretch>
        </p:blipFill>
        <p:spPr>
          <a:xfrm>
            <a:off x="5132705" y="435610"/>
            <a:ext cx="3719195" cy="5340350"/>
          </a:xfrm>
          <a:prstGeom prst="rect">
            <a:avLst/>
          </a:prstGeom>
        </p:spPr>
      </p:pic>
      <p:pic>
        <p:nvPicPr>
          <p:cNvPr id="9" name="Picture 8" descr="file_00000000a6147243a8c9554ea6ac5981"/>
          <p:cNvPicPr>
            <a:picLocks noChangeAspect="1"/>
          </p:cNvPicPr>
          <p:nvPr/>
        </p:nvPicPr>
        <p:blipFill>
          <a:blip r:embed="rId8"/>
          <a:stretch>
            <a:fillRect/>
          </a:stretch>
        </p:blipFill>
        <p:spPr>
          <a:xfrm>
            <a:off x="209550" y="3919220"/>
            <a:ext cx="3705860" cy="258445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8"/>
                </p:tgtEl>
              </p:cMediaNode>
            </p:video>
            <p:seq concurrent="1" nextAc="seek">
              <p:cTn id="3" restart="whenNotActive" fill="hold" evtFilter="cancelBubble" nodeType="interactiveSeq">
                <p:stCondLst>
                  <p:cond evt="onClick" delay="0">
                    <p:tgtEl>
                      <p:spTgt spid="8"/>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Yankee Candle stories for every moment (1)"/>
          <p:cNvPicPr>
            <a:picLocks noChangeAspect="1"/>
          </p:cNvPicPr>
          <p:nvPr/>
        </p:nvPicPr>
        <p:blipFill>
          <a:blip r:embed="rId1"/>
          <a:stretch>
            <a:fillRect/>
          </a:stretch>
        </p:blipFill>
        <p:spPr>
          <a:xfrm>
            <a:off x="457200" y="3589020"/>
            <a:ext cx="2846070" cy="2444750"/>
          </a:xfrm>
          <a:prstGeom prst="rect">
            <a:avLst/>
          </a:prstGeom>
        </p:spPr>
      </p:pic>
      <p:sp>
        <p:nvSpPr>
          <p:cNvPr id="2" name="Title 1"/>
          <p:cNvSpPr>
            <a:spLocks noGrp="1"/>
          </p:cNvSpPr>
          <p:nvPr>
            <p:ph type="title"/>
          </p:nvPr>
        </p:nvSpPr>
        <p:spPr>
          <a:effectLst>
            <a:outerShdw blurRad="50800" dist="38100" dir="16200000" rotWithShape="0">
              <a:prstClr val="black">
                <a:alpha val="40000"/>
              </a:prstClr>
            </a:outerShdw>
          </a:effectLst>
        </p:spPr>
        <p:txBody>
          <a:bodyPr>
            <a:scene3d>
              <a:camera prst="orthographicFront"/>
              <a:lightRig rig="threePt" dir="t"/>
            </a:scene3d>
          </a:bodyPr>
          <a:lstStyle/>
          <a:p>
            <a:r>
              <a:rPr>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Campaign Concept: Set the Tone</a:t>
            </a:r>
            <a:endParaRPr>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p:cNvSpPr>
            <a:spLocks noGrp="1"/>
          </p:cNvSpPr>
          <p:nvPr>
            <p:ph idx="1"/>
          </p:nvPr>
        </p:nvSpPr>
        <p:spPr>
          <a:xfrm>
            <a:off x="457200" y="1600200"/>
            <a:ext cx="4571365" cy="4526280"/>
          </a:xfrm>
        </p:spPr>
        <p:txBody>
          <a:bodyPr/>
          <a:lstStyle/>
          <a:p>
            <a:pPr lvl="1"/>
          </a:p>
          <a:p>
            <a:r>
              <a:rPr sz="2000"/>
              <a:t>Different scents for different moods</a:t>
            </a:r>
            <a:endParaRPr sz="2000"/>
          </a:p>
          <a:p>
            <a:r>
              <a:rPr sz="2000"/>
              <a:t>Morning focus to night comfort</a:t>
            </a:r>
            <a:endParaRPr sz="2000"/>
          </a:p>
          <a:p>
            <a:r>
              <a:rPr sz="2000"/>
              <a:t>Everyday lifestyle positioning</a:t>
            </a:r>
            <a:endParaRPr sz="2000"/>
          </a:p>
          <a:p>
            <a:r>
              <a:rPr sz="2000"/>
              <a:t>Light it. Reset. Continue.</a:t>
            </a:r>
            <a:endParaRPr sz="2000"/>
          </a:p>
        </p:txBody>
      </p:sp>
      <p:pic>
        <p:nvPicPr>
          <p:cNvPr id="5" name="Picture 4" descr="ChatGPT Image Feb 12, 2026, 09_22_34 AM"/>
          <p:cNvPicPr>
            <a:picLocks noChangeAspect="1"/>
          </p:cNvPicPr>
          <p:nvPr/>
        </p:nvPicPr>
        <p:blipFill>
          <a:blip r:embed="rId2"/>
          <a:stretch>
            <a:fillRect/>
          </a:stretch>
        </p:blipFill>
        <p:spPr>
          <a:xfrm>
            <a:off x="4656455" y="1193800"/>
            <a:ext cx="3842385" cy="24822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extBox 1"/>
          <p:cNvSpPr txBox="1"/>
          <p:nvPr/>
        </p:nvSpPr>
        <p:spPr>
          <a:xfrm>
            <a:off x="0" y="74295"/>
            <a:ext cx="9138285" cy="6744335"/>
          </a:xfrm>
          <a:prstGeom prst="rect">
            <a:avLst/>
          </a:prstGeom>
          <a:gradFill>
            <a:gsLst>
              <a:gs pos="50000">
                <a:schemeClr val="accent4"/>
              </a:gs>
              <a:gs pos="0">
                <a:schemeClr val="accent4">
                  <a:lumMod val="25000"/>
                  <a:lumOff val="75000"/>
                </a:schemeClr>
              </a:gs>
              <a:gs pos="100000">
                <a:schemeClr val="accent4">
                  <a:lumMod val="85000"/>
                </a:schemeClr>
              </a:gs>
            </a:gsLst>
            <a:lin ang="5400000" scaled="1"/>
          </a:gradFill>
          <a:ln>
            <a:solidFill>
              <a:srgbClr val="00B0F0"/>
            </a:solidFill>
          </a:ln>
        </p:spPr>
        <p:txBody>
          <a:bodyPr wrap="none">
            <a:noAutofit/>
          </a:bodyPr>
          <a:lstStyle/>
          <a:p>
            <a:pPr algn="ctr">
              <a:defRPr sz="4800" b="1"/>
            </a:pPr>
            <a:r>
              <a:rPr>
                <a:ln>
                  <a:noFill/>
                </a:ln>
                <a:solidFill>
                  <a:schemeClr val="tx1"/>
                </a:solidFill>
              </a:rPr>
              <a:t>Noel's</a:t>
            </a:r>
            <a:r>
              <a:rPr lang="en-GB">
                <a:ln>
                  <a:noFill/>
                </a:ln>
                <a:solidFill>
                  <a:schemeClr val="tx1"/>
                </a:solidFill>
              </a:rPr>
              <a:t> Final Poster and VIdeo</a:t>
            </a:r>
            <a:endParaRPr lang="en-GB">
              <a:ln>
                <a:noFill/>
              </a:ln>
              <a:solidFill>
                <a:schemeClr val="tx1"/>
              </a:solidFill>
            </a:endParaRPr>
          </a:p>
        </p:txBody>
      </p:sp>
      <p:pic>
        <p:nvPicPr>
          <p:cNvPr id="8" name="2026-02-12-085008061">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5424805" y="785495"/>
            <a:ext cx="3719195" cy="5622290"/>
          </a:xfrm>
          <a:prstGeom prst="rect">
            <a:avLst/>
          </a:prstGeom>
        </p:spPr>
      </p:pic>
      <p:pic>
        <p:nvPicPr>
          <p:cNvPr id="4" name="Picture 3" descr="ChatGPT Image Feb 12, 2026, 09_22_34 AM"/>
          <p:cNvPicPr>
            <a:picLocks noChangeAspect="1"/>
          </p:cNvPicPr>
          <p:nvPr/>
        </p:nvPicPr>
        <p:blipFill>
          <a:blip r:embed="rId6"/>
          <a:stretch>
            <a:fillRect/>
          </a:stretch>
        </p:blipFill>
        <p:spPr>
          <a:xfrm>
            <a:off x="0" y="792480"/>
            <a:ext cx="5424170" cy="568452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8"/>
                </p:tgtEl>
              </p:cMediaNode>
            </p:video>
            <p:seq concurrent="1" nextAc="seek">
              <p:cTn id="3" restart="whenNotActive" fill="hold" evtFilter="cancelBubble" nodeType="interactiveSeq">
                <p:stCondLst>
                  <p:cond evt="onClick" delay="0">
                    <p:tgtEl>
                      <p:spTgt spid="8"/>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ags/tag1.xml><?xml version="1.0" encoding="utf-8"?>
<p:tagLst xmlns:p="http://schemas.openxmlformats.org/presentationml/2006/main">
  <p:tag name="KSO_WM_MEDIACOVER_FLAG" val="1"/>
  <p:tag name="KSO_WM_UNIT_MEDIACOVER_BTN_STATE" val="1"/>
</p:tagLst>
</file>

<file path=ppt/tags/tag2.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1805</Words>
  <Application>WPS Presentation</Application>
  <PresentationFormat>On-screen Show (4:3)</PresentationFormat>
  <Paragraphs>64</Paragraphs>
  <Slides>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vt:i4>
      </vt:variant>
    </vt:vector>
  </HeadingPairs>
  <TitlesOfParts>
    <vt:vector size="17" baseType="lpstr">
      <vt:lpstr>Arial</vt:lpstr>
      <vt:lpstr>SimSun</vt:lpstr>
      <vt:lpstr>Wingdings</vt:lpstr>
      <vt:lpstr>Arial</vt:lpstr>
      <vt:lpstr>Calibri</vt:lpstr>
      <vt:lpstr>Microsoft YaHei</vt:lpstr>
      <vt:lpstr>Arial Unicode MS</vt:lpstr>
      <vt:lpstr>Orange Waves</vt:lpstr>
      <vt:lpstr>PowerPoint 演示文稿</vt:lpstr>
      <vt:lpstr>PowerPoint 演示文稿</vt:lpstr>
      <vt:lpstr>PowerPoint 演示文稿</vt:lpstr>
      <vt:lpstr>Aim of the Project</vt:lpstr>
      <vt:lpstr>Target Audience Lifestyle</vt:lpstr>
      <vt:lpstr>PowerPoint 演示文稿</vt:lpstr>
      <vt:lpstr>PowerPoint 演示文稿</vt:lpstr>
      <vt:lpstr>Campaign Concept: Set the Tone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description>generated using python-pptx</dc:description>
  <cp:lastModifiedBy>N J</cp:lastModifiedBy>
  <cp:revision>3</cp:revision>
  <dcterms:created xsi:type="dcterms:W3CDTF">2013-01-27T09:14:00Z</dcterms:created>
  <dcterms:modified xsi:type="dcterms:W3CDTF">2026-02-12T09:53:31Z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D87DF32F26CF4C86BF91B6E481E47AAF_13</vt:lpwstr>
  </property>
  <property fmtid="{D5CDD505-2E9C-101B-9397-08002B2CF9AE}" pid="3" name="KSOProductBuildVer">
    <vt:lpwstr>2057-12.2.0.23196</vt:lpwstr>
  </property>
</Properties>
</file>